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905668-F302-A85A-4B65-8745EEB7ED14}" v="102" dt="2022-09-01T04:40:31.767"/>
    <p1510:client id="{C4FC6CCC-91DB-45CF-985D-F32AF8822BDF}" v="107" dt="2022-09-01T04:30:22.5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38" d="100"/>
          <a:sy n="38" d="100"/>
        </p:scale>
        <p:origin x="4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1E62BA-5EF5-4163-9B41-A108DE63A331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DA85E-3E07-48F9-9A5A-FC6167A5A3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0786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82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972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254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01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124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54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059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2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143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702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600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7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18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78" r:id="rId2"/>
    <p:sldLayoutId id="2147483677" r:id="rId3"/>
    <p:sldLayoutId id="2147483676" r:id="rId4"/>
    <p:sldLayoutId id="2147483675" r:id="rId5"/>
    <p:sldLayoutId id="2147483674" r:id="rId6"/>
    <p:sldLayoutId id="2147483673" r:id="rId7"/>
    <p:sldLayoutId id="2147483672" r:id="rId8"/>
    <p:sldLayoutId id="2147483671" r:id="rId9"/>
    <p:sldLayoutId id="2147483670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technofaq.org/posts/2015/03/the-revolutionary-potential-of-big-data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cherlund.blogspot.com/2018/01/ai-and-machine-learning-give-new.html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4766E5-66FB-0950-3119-655BEA4D61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74" b="6250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416721"/>
            <a:ext cx="9144000" cy="11526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 Light"/>
              </a:rPr>
              <a:t>SIMPLE ROUTER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36465"/>
            <a:ext cx="9144000" cy="6467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- Aditi Sharma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593619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53B3F-4C4F-47A0-F21C-B4449CFA9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416721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i="1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03C9740-2A01-35EF-4FAB-3A5E1E7276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40" t="29999" r="1" b="1"/>
          <a:stretch/>
        </p:blipFill>
        <p:spPr>
          <a:xfrm>
            <a:off x="3048" y="-2256856"/>
            <a:ext cx="12188952" cy="902456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7C2F96A-61E6-B99B-7367-B03CDEE23AAB}"/>
              </a:ext>
            </a:extLst>
          </p:cNvPr>
          <p:cNvSpPr txBox="1"/>
          <p:nvPr/>
        </p:nvSpPr>
        <p:spPr>
          <a:xfrm>
            <a:off x="8329246" y="5643882"/>
            <a:ext cx="4677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C0C0C0"/>
                </a:highlight>
              </a:rPr>
              <a:t>THANK YOU</a:t>
            </a:r>
            <a:endParaRPr lang="en-IN" sz="4400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6033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9">
            <a:extLst>
              <a:ext uri="{FF2B5EF4-FFF2-40B4-BE49-F238E27FC236}">
                <a16:creationId xmlns:a16="http://schemas.microsoft.com/office/drawing/2014/main" id="{1CDD8E39-EA14-4679-9655-1BFF5A7B6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computer, skyscraper&#10;&#10;Description automatically generated">
            <a:extLst>
              <a:ext uri="{FF2B5EF4-FFF2-40B4-BE49-F238E27FC236}">
                <a16:creationId xmlns:a16="http://schemas.microsoft.com/office/drawing/2014/main" id="{CB21C6F2-C3D8-0785-0BE8-F05223DA94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443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3F7DBB-AC85-D94D-7D2D-9343997E6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709" y="3512557"/>
            <a:ext cx="5552090" cy="1191873"/>
          </a:xfrm>
        </p:spPr>
        <p:txBody>
          <a:bodyPr anchor="b">
            <a:normAutofit/>
          </a:bodyPr>
          <a:lstStyle/>
          <a:p>
            <a:r>
              <a:rPr lang="en-US" sz="360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907A6-6465-D40A-9BED-45B3E8358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9" y="4811636"/>
            <a:ext cx="5552089" cy="154471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>
                <a:ea typeface="+mn-lt"/>
                <a:cs typeface="+mn-lt"/>
              </a:rPr>
              <a:t>A simple router simulation in Python, simulating a very simple network with a single server and multiple clients. The server shall be sending some data to the router, and the router will have functionality to decide which client to deliver the data to.</a:t>
            </a:r>
            <a:endParaRPr lang="en-US" sz="17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0BC0B5-21AE-C74E-86CB-D7A389A7A5F9}"/>
              </a:ext>
            </a:extLst>
          </p:cNvPr>
          <p:cNvSpPr txBox="1"/>
          <p:nvPr/>
        </p:nvSpPr>
        <p:spPr>
          <a:xfrm>
            <a:off x="9320701" y="6657945"/>
            <a:ext cx="2871299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5418903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0EED73-1494-4E89-869B-E501A02B2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9D7A3A2-205A-4FD7-89D2-24FA8A54E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934" y="0"/>
            <a:ext cx="11377066" cy="4001047"/>
          </a:xfrm>
          <a:custGeom>
            <a:avLst/>
            <a:gdLst>
              <a:gd name="connsiteX0" fmla="*/ 914840 w 11377066"/>
              <a:gd name="connsiteY0" fmla="*/ 0 h 3343806"/>
              <a:gd name="connsiteX1" fmla="*/ 11365513 w 11377066"/>
              <a:gd name="connsiteY1" fmla="*/ 0 h 3343806"/>
              <a:gd name="connsiteX2" fmla="*/ 11365513 w 11377066"/>
              <a:gd name="connsiteY2" fmla="*/ 846735 h 3343806"/>
              <a:gd name="connsiteX3" fmla="*/ 11050704 w 11377066"/>
              <a:gd name="connsiteY3" fmla="*/ 1046017 h 3343806"/>
              <a:gd name="connsiteX4" fmla="*/ 11195112 w 11377066"/>
              <a:gd name="connsiteY4" fmla="*/ 1103780 h 3343806"/>
              <a:gd name="connsiteX5" fmla="*/ 10553944 w 11377066"/>
              <a:gd name="connsiteY5" fmla="*/ 1441695 h 3343806"/>
              <a:gd name="connsiteX6" fmla="*/ 11148902 w 11377066"/>
              <a:gd name="connsiteY6" fmla="*/ 1383932 h 3343806"/>
              <a:gd name="connsiteX7" fmla="*/ 11117132 w 11377066"/>
              <a:gd name="connsiteY7" fmla="*/ 1430142 h 3343806"/>
              <a:gd name="connsiteX8" fmla="*/ 11085363 w 11377066"/>
              <a:gd name="connsiteY8" fmla="*/ 1476352 h 3343806"/>
              <a:gd name="connsiteX9" fmla="*/ 11365513 w 11377066"/>
              <a:gd name="connsiteY9" fmla="*/ 1447471 h 3343806"/>
              <a:gd name="connsiteX10" fmla="*/ 11365513 w 11377066"/>
              <a:gd name="connsiteY10" fmla="*/ 1496569 h 3343806"/>
              <a:gd name="connsiteX11" fmla="*/ 11278869 w 11377066"/>
              <a:gd name="connsiteY11" fmla="*/ 1554332 h 3343806"/>
              <a:gd name="connsiteX12" fmla="*/ 11365513 w 11377066"/>
              <a:gd name="connsiteY12" fmla="*/ 1539891 h 3343806"/>
              <a:gd name="connsiteX13" fmla="*/ 11377066 w 11377066"/>
              <a:gd name="connsiteY13" fmla="*/ 1539891 h 3343806"/>
              <a:gd name="connsiteX14" fmla="*/ 11377066 w 11377066"/>
              <a:gd name="connsiteY14" fmla="*/ 1765167 h 3343806"/>
              <a:gd name="connsiteX15" fmla="*/ 4624577 w 11377066"/>
              <a:gd name="connsiteY15" fmla="*/ 3342096 h 3343806"/>
              <a:gd name="connsiteX16" fmla="*/ 4000738 w 11377066"/>
              <a:gd name="connsiteY16" fmla="*/ 3313214 h 3343806"/>
              <a:gd name="connsiteX17" fmla="*/ 3853443 w 11377066"/>
              <a:gd name="connsiteY17" fmla="*/ 3217905 h 3343806"/>
              <a:gd name="connsiteX18" fmla="*/ 4003625 w 11377066"/>
              <a:gd name="connsiteY18" fmla="*/ 3171695 h 3343806"/>
              <a:gd name="connsiteX19" fmla="*/ 4465729 w 11377066"/>
              <a:gd name="connsiteY19" fmla="*/ 3024399 h 3343806"/>
              <a:gd name="connsiteX20" fmla="*/ 4015179 w 11377066"/>
              <a:gd name="connsiteY20" fmla="*/ 3047505 h 3343806"/>
              <a:gd name="connsiteX21" fmla="*/ 4656346 w 11377066"/>
              <a:gd name="connsiteY21" fmla="*/ 2926202 h 3343806"/>
              <a:gd name="connsiteX22" fmla="*/ 4841188 w 11377066"/>
              <a:gd name="connsiteY22" fmla="*/ 2862663 h 3343806"/>
              <a:gd name="connsiteX23" fmla="*/ 4659236 w 11377066"/>
              <a:gd name="connsiteY23" fmla="*/ 2836670 h 3343806"/>
              <a:gd name="connsiteX24" fmla="*/ 3778351 w 11377066"/>
              <a:gd name="connsiteY24" fmla="*/ 2914650 h 3343806"/>
              <a:gd name="connsiteX25" fmla="*/ 3694595 w 11377066"/>
              <a:gd name="connsiteY25" fmla="*/ 2923314 h 3343806"/>
              <a:gd name="connsiteX26" fmla="*/ 3119852 w 11377066"/>
              <a:gd name="connsiteY26" fmla="*/ 2862663 h 3343806"/>
              <a:gd name="connsiteX27" fmla="*/ 3440437 w 11377066"/>
              <a:gd name="connsiteY27" fmla="*/ 2799124 h 3343806"/>
              <a:gd name="connsiteX28" fmla="*/ 3070753 w 11377066"/>
              <a:gd name="connsiteY28" fmla="*/ 2761578 h 3343806"/>
              <a:gd name="connsiteX29" fmla="*/ 2623091 w 11377066"/>
              <a:gd name="connsiteY29" fmla="*/ 2726920 h 3343806"/>
              <a:gd name="connsiteX30" fmla="*/ 2160987 w 11377066"/>
              <a:gd name="connsiteY30" fmla="*/ 2611394 h 3343806"/>
              <a:gd name="connsiteX31" fmla="*/ 1837515 w 11377066"/>
              <a:gd name="connsiteY31" fmla="*/ 2573848 h 3343806"/>
              <a:gd name="connsiteX32" fmla="*/ 1869284 w 11377066"/>
              <a:gd name="connsiteY32" fmla="*/ 2472763 h 3343806"/>
              <a:gd name="connsiteX33" fmla="*/ 1808633 w 11377066"/>
              <a:gd name="connsiteY33" fmla="*/ 2386119 h 3343806"/>
              <a:gd name="connsiteX34" fmla="*/ 2354493 w 11377066"/>
              <a:gd name="connsiteY34" fmla="*/ 2342797 h 3343806"/>
              <a:gd name="connsiteX35" fmla="*/ 2146546 w 11377066"/>
              <a:gd name="connsiteY35" fmla="*/ 2328356 h 3343806"/>
              <a:gd name="connsiteX36" fmla="*/ 2054126 w 11377066"/>
              <a:gd name="connsiteY36" fmla="*/ 2285034 h 3343806"/>
              <a:gd name="connsiteX37" fmla="*/ 2132106 w 11377066"/>
              <a:gd name="connsiteY37" fmla="*/ 2238823 h 3343806"/>
              <a:gd name="connsiteX38" fmla="*/ 2478684 w 11377066"/>
              <a:gd name="connsiteY38" fmla="*/ 2085751 h 3343806"/>
              <a:gd name="connsiteX39" fmla="*/ 1511154 w 11377066"/>
              <a:gd name="connsiteY39" fmla="*/ 2094416 h 3343806"/>
              <a:gd name="connsiteX40" fmla="*/ 1638232 w 11377066"/>
              <a:gd name="connsiteY40" fmla="*/ 2042429 h 3343806"/>
              <a:gd name="connsiteX41" fmla="*/ 2972556 w 11377066"/>
              <a:gd name="connsiteY41" fmla="*/ 1718957 h 3343806"/>
              <a:gd name="connsiteX42" fmla="*/ 3238266 w 11377066"/>
              <a:gd name="connsiteY42" fmla="*/ 1678523 h 3343806"/>
              <a:gd name="connsiteX43" fmla="*/ 2522005 w 11377066"/>
              <a:gd name="connsiteY43" fmla="*/ 1664082 h 3343806"/>
              <a:gd name="connsiteX44" fmla="*/ 1421621 w 11377066"/>
              <a:gd name="connsiteY44" fmla="*/ 1522563 h 3343806"/>
              <a:gd name="connsiteX45" fmla="*/ 1525595 w 11377066"/>
              <a:gd name="connsiteY45" fmla="*/ 1392596 h 3343806"/>
              <a:gd name="connsiteX46" fmla="*/ 982623 w 11377066"/>
              <a:gd name="connsiteY46" fmla="*/ 1415701 h 3343806"/>
              <a:gd name="connsiteX47" fmla="*/ 1231003 w 11377066"/>
              <a:gd name="connsiteY47" fmla="*/ 1314616 h 3343806"/>
              <a:gd name="connsiteX48" fmla="*/ 1025945 w 11377066"/>
              <a:gd name="connsiteY48" fmla="*/ 1297287 h 3343806"/>
              <a:gd name="connsiteX49" fmla="*/ 841104 w 11377066"/>
              <a:gd name="connsiteY49" fmla="*/ 1225083 h 3343806"/>
              <a:gd name="connsiteX50" fmla="*/ 1612239 w 11377066"/>
              <a:gd name="connsiteY50" fmla="*/ 1112445 h 3343806"/>
              <a:gd name="connsiteX51" fmla="*/ 1814409 w 11377066"/>
              <a:gd name="connsiteY51" fmla="*/ 1008471 h 3343806"/>
              <a:gd name="connsiteX52" fmla="*/ 1932824 w 11377066"/>
              <a:gd name="connsiteY52" fmla="*/ 979590 h 3343806"/>
              <a:gd name="connsiteX53" fmla="*/ 2083007 w 11377066"/>
              <a:gd name="connsiteY53" fmla="*/ 936268 h 3343806"/>
              <a:gd name="connsiteX54" fmla="*/ 1947265 w 11377066"/>
              <a:gd name="connsiteY54" fmla="*/ 924715 h 3343806"/>
              <a:gd name="connsiteX55" fmla="*/ 1271438 w 11377066"/>
              <a:gd name="connsiteY55" fmla="*/ 895834 h 3343806"/>
              <a:gd name="connsiteX56" fmla="*/ 659150 w 11377066"/>
              <a:gd name="connsiteY56" fmla="*/ 907386 h 3343806"/>
              <a:gd name="connsiteX57" fmla="*/ 780453 w 11377066"/>
              <a:gd name="connsiteY57" fmla="*/ 846735 h 3343806"/>
              <a:gd name="connsiteX58" fmla="*/ 841104 w 11377066"/>
              <a:gd name="connsiteY58" fmla="*/ 788972 h 3343806"/>
              <a:gd name="connsiteX59" fmla="*/ 448316 w 11377066"/>
              <a:gd name="connsiteY59" fmla="*/ 659006 h 3343806"/>
              <a:gd name="connsiteX60" fmla="*/ 910419 w 11377066"/>
              <a:gd name="connsiteY60" fmla="*/ 569473 h 3343806"/>
              <a:gd name="connsiteX61" fmla="*/ 604275 w 11377066"/>
              <a:gd name="connsiteY61" fmla="*/ 514598 h 3343806"/>
              <a:gd name="connsiteX62" fmla="*/ 15093 w 11377066"/>
              <a:gd name="connsiteY62" fmla="*/ 352862 h 3343806"/>
              <a:gd name="connsiteX63" fmla="*/ 430987 w 11377066"/>
              <a:gd name="connsiteY63" fmla="*/ 136251 h 3343806"/>
              <a:gd name="connsiteX64" fmla="*/ 874092 w 11377066"/>
              <a:gd name="connsiteY64" fmla="*/ 17656 h 334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11377066" h="3343806">
                <a:moveTo>
                  <a:pt x="914840" y="0"/>
                </a:moveTo>
                <a:lnTo>
                  <a:pt x="11365513" y="0"/>
                </a:lnTo>
                <a:lnTo>
                  <a:pt x="11365513" y="846735"/>
                </a:lnTo>
                <a:cubicBezTo>
                  <a:pt x="11273092" y="924715"/>
                  <a:pt x="11163343" y="985366"/>
                  <a:pt x="11050704" y="1046017"/>
                </a:cubicBezTo>
                <a:cubicBezTo>
                  <a:pt x="11088251" y="1089339"/>
                  <a:pt x="11169119" y="1037353"/>
                  <a:pt x="11195112" y="1103780"/>
                </a:cubicBezTo>
                <a:cubicBezTo>
                  <a:pt x="10987166" y="1216419"/>
                  <a:pt x="10796548" y="1357938"/>
                  <a:pt x="10553944" y="1441695"/>
                </a:cubicBezTo>
                <a:cubicBezTo>
                  <a:pt x="10753226" y="1381043"/>
                  <a:pt x="10952508" y="1409925"/>
                  <a:pt x="11148902" y="1383932"/>
                </a:cubicBezTo>
                <a:cubicBezTo>
                  <a:pt x="11174895" y="1418589"/>
                  <a:pt x="11131573" y="1418589"/>
                  <a:pt x="11117132" y="1430142"/>
                </a:cubicBezTo>
                <a:cubicBezTo>
                  <a:pt x="11102692" y="1441695"/>
                  <a:pt x="11082474" y="1450359"/>
                  <a:pt x="11085363" y="1476352"/>
                </a:cubicBezTo>
                <a:cubicBezTo>
                  <a:pt x="11174895" y="1487905"/>
                  <a:pt x="11273092" y="1447471"/>
                  <a:pt x="11365513" y="1447471"/>
                </a:cubicBezTo>
                <a:lnTo>
                  <a:pt x="11365513" y="1496569"/>
                </a:lnTo>
                <a:cubicBezTo>
                  <a:pt x="11333743" y="1513898"/>
                  <a:pt x="11293310" y="1519674"/>
                  <a:pt x="11278869" y="1554332"/>
                </a:cubicBezTo>
                <a:cubicBezTo>
                  <a:pt x="11307750" y="1548556"/>
                  <a:pt x="11336632" y="1545668"/>
                  <a:pt x="11365513" y="1539891"/>
                </a:cubicBezTo>
                <a:lnTo>
                  <a:pt x="11377066" y="1539891"/>
                </a:lnTo>
                <a:lnTo>
                  <a:pt x="11377066" y="1765167"/>
                </a:lnTo>
                <a:cubicBezTo>
                  <a:pt x="9482441" y="3362313"/>
                  <a:pt x="4945162" y="3324767"/>
                  <a:pt x="4624577" y="3342096"/>
                </a:cubicBezTo>
                <a:cubicBezTo>
                  <a:pt x="4523492" y="3347872"/>
                  <a:pt x="4098935" y="3339207"/>
                  <a:pt x="4000738" y="3313214"/>
                </a:cubicBezTo>
                <a:cubicBezTo>
                  <a:pt x="3867883" y="3281444"/>
                  <a:pt x="3853443" y="3217905"/>
                  <a:pt x="3853443" y="3217905"/>
                </a:cubicBezTo>
                <a:cubicBezTo>
                  <a:pt x="3853443" y="3217905"/>
                  <a:pt x="3919869" y="3191912"/>
                  <a:pt x="4003625" y="3171695"/>
                </a:cubicBezTo>
                <a:cubicBezTo>
                  <a:pt x="4165361" y="3131261"/>
                  <a:pt x="4298217" y="3056169"/>
                  <a:pt x="4465729" y="3024399"/>
                </a:cubicBezTo>
                <a:cubicBezTo>
                  <a:pt x="4315546" y="3033064"/>
                  <a:pt x="4165361" y="3038840"/>
                  <a:pt x="4015179" y="3047505"/>
                </a:cubicBezTo>
                <a:cubicBezTo>
                  <a:pt x="4223124" y="2969524"/>
                  <a:pt x="4442625" y="2957972"/>
                  <a:pt x="4656346" y="2926202"/>
                </a:cubicBezTo>
                <a:cubicBezTo>
                  <a:pt x="4725662" y="2917538"/>
                  <a:pt x="4841188" y="2943531"/>
                  <a:pt x="4841188" y="2862663"/>
                </a:cubicBezTo>
                <a:cubicBezTo>
                  <a:pt x="4838300" y="2810676"/>
                  <a:pt x="4725662" y="2833782"/>
                  <a:pt x="4659236" y="2836670"/>
                </a:cubicBezTo>
                <a:cubicBezTo>
                  <a:pt x="4364644" y="2845334"/>
                  <a:pt x="4072941" y="2882880"/>
                  <a:pt x="3778351" y="2914650"/>
                </a:cubicBezTo>
                <a:cubicBezTo>
                  <a:pt x="3749468" y="2917538"/>
                  <a:pt x="3714811" y="2931979"/>
                  <a:pt x="3694595" y="2923314"/>
                </a:cubicBezTo>
                <a:cubicBezTo>
                  <a:pt x="3527082" y="2865551"/>
                  <a:pt x="3336463" y="2879992"/>
                  <a:pt x="3119852" y="2862663"/>
                </a:cubicBezTo>
                <a:cubicBezTo>
                  <a:pt x="3238266" y="2796236"/>
                  <a:pt x="3339351" y="2842446"/>
                  <a:pt x="3440437" y="2799124"/>
                </a:cubicBezTo>
                <a:cubicBezTo>
                  <a:pt x="3316246" y="2752913"/>
                  <a:pt x="3189168" y="2773131"/>
                  <a:pt x="3070753" y="2761578"/>
                </a:cubicBezTo>
                <a:cubicBezTo>
                  <a:pt x="2984109" y="2752913"/>
                  <a:pt x="2672189" y="2741361"/>
                  <a:pt x="2623091" y="2726920"/>
                </a:cubicBezTo>
                <a:cubicBezTo>
                  <a:pt x="2472907" y="2683598"/>
                  <a:pt x="2293842" y="2689374"/>
                  <a:pt x="2160987" y="2611394"/>
                </a:cubicBezTo>
                <a:cubicBezTo>
                  <a:pt x="2065678" y="2556519"/>
                  <a:pt x="1938600" y="2602730"/>
                  <a:pt x="1837515" y="2573848"/>
                </a:cubicBezTo>
                <a:cubicBezTo>
                  <a:pt x="1794192" y="2533414"/>
                  <a:pt x="1854843" y="2504533"/>
                  <a:pt x="1869284" y="2472763"/>
                </a:cubicBezTo>
                <a:cubicBezTo>
                  <a:pt x="1889502" y="2432329"/>
                  <a:pt x="1834626" y="2423665"/>
                  <a:pt x="1808633" y="2386119"/>
                </a:cubicBezTo>
                <a:cubicBezTo>
                  <a:pt x="1987698" y="2389007"/>
                  <a:pt x="2158099" y="2377454"/>
                  <a:pt x="2354493" y="2342797"/>
                </a:cubicBezTo>
                <a:cubicBezTo>
                  <a:pt x="2273625" y="2290810"/>
                  <a:pt x="2204309" y="2339908"/>
                  <a:pt x="2146546" y="2328356"/>
                </a:cubicBezTo>
                <a:cubicBezTo>
                  <a:pt x="2106113" y="2319691"/>
                  <a:pt x="2054126" y="2328356"/>
                  <a:pt x="2054126" y="2285034"/>
                </a:cubicBezTo>
                <a:cubicBezTo>
                  <a:pt x="2054126" y="2250376"/>
                  <a:pt x="2100336" y="2244599"/>
                  <a:pt x="2132106" y="2238823"/>
                </a:cubicBezTo>
                <a:cubicBezTo>
                  <a:pt x="2256296" y="2218606"/>
                  <a:pt x="2377599" y="2192613"/>
                  <a:pt x="2478684" y="2085751"/>
                </a:cubicBezTo>
                <a:cubicBezTo>
                  <a:pt x="2152323" y="2051094"/>
                  <a:pt x="1817297" y="2186837"/>
                  <a:pt x="1511154" y="2094416"/>
                </a:cubicBezTo>
                <a:cubicBezTo>
                  <a:pt x="1537147" y="2033765"/>
                  <a:pt x="1597798" y="2045317"/>
                  <a:pt x="1638232" y="2042429"/>
                </a:cubicBezTo>
                <a:cubicBezTo>
                  <a:pt x="1909718" y="2016436"/>
                  <a:pt x="2825261" y="1701628"/>
                  <a:pt x="2972556" y="1718957"/>
                </a:cubicBezTo>
                <a:cubicBezTo>
                  <a:pt x="3062089" y="1727621"/>
                  <a:pt x="3154510" y="1721845"/>
                  <a:pt x="3238266" y="1678523"/>
                </a:cubicBezTo>
                <a:cubicBezTo>
                  <a:pt x="3339351" y="1626536"/>
                  <a:pt x="2695295" y="1736286"/>
                  <a:pt x="2522005" y="1664082"/>
                </a:cubicBezTo>
                <a:cubicBezTo>
                  <a:pt x="2438249" y="1629424"/>
                  <a:pt x="1730654" y="1528339"/>
                  <a:pt x="1421621" y="1522563"/>
                </a:cubicBezTo>
                <a:cubicBezTo>
                  <a:pt x="1450503" y="1467688"/>
                  <a:pt x="1557364" y="1470576"/>
                  <a:pt x="1525595" y="1392596"/>
                </a:cubicBezTo>
                <a:cubicBezTo>
                  <a:pt x="1358082" y="1386820"/>
                  <a:pt x="1179017" y="1435918"/>
                  <a:pt x="982623" y="1415701"/>
                </a:cubicBezTo>
                <a:cubicBezTo>
                  <a:pt x="1051938" y="1346386"/>
                  <a:pt x="1153023" y="1352162"/>
                  <a:pt x="1231003" y="1314616"/>
                </a:cubicBezTo>
                <a:cubicBezTo>
                  <a:pt x="1170352" y="1262629"/>
                  <a:pt x="1095261" y="1294399"/>
                  <a:pt x="1025945" y="1297287"/>
                </a:cubicBezTo>
                <a:cubicBezTo>
                  <a:pt x="965294" y="1300175"/>
                  <a:pt x="812222" y="1227972"/>
                  <a:pt x="841104" y="1225083"/>
                </a:cubicBezTo>
                <a:cubicBezTo>
                  <a:pt x="1101037" y="1207755"/>
                  <a:pt x="1352306" y="1129775"/>
                  <a:pt x="1612239" y="1112445"/>
                </a:cubicBezTo>
                <a:cubicBezTo>
                  <a:pt x="1698883" y="1106668"/>
                  <a:pt x="1797081" y="1112445"/>
                  <a:pt x="1814409" y="1008471"/>
                </a:cubicBezTo>
                <a:cubicBezTo>
                  <a:pt x="1817297" y="979590"/>
                  <a:pt x="1808633" y="973814"/>
                  <a:pt x="1932824" y="979590"/>
                </a:cubicBezTo>
                <a:cubicBezTo>
                  <a:pt x="1981922" y="982478"/>
                  <a:pt x="2045461" y="982478"/>
                  <a:pt x="2083007" y="936268"/>
                </a:cubicBezTo>
                <a:cubicBezTo>
                  <a:pt x="2045461" y="898722"/>
                  <a:pt x="1990587" y="927603"/>
                  <a:pt x="1947265" y="924715"/>
                </a:cubicBezTo>
                <a:cubicBezTo>
                  <a:pt x="1828850" y="921827"/>
                  <a:pt x="1386963" y="904498"/>
                  <a:pt x="1271438" y="895834"/>
                </a:cubicBezTo>
                <a:cubicBezTo>
                  <a:pt x="1031721" y="875617"/>
                  <a:pt x="901755" y="933380"/>
                  <a:pt x="659150" y="907386"/>
                </a:cubicBezTo>
                <a:cubicBezTo>
                  <a:pt x="734242" y="890057"/>
                  <a:pt x="705361" y="866952"/>
                  <a:pt x="780453" y="846735"/>
                </a:cubicBezTo>
                <a:cubicBezTo>
                  <a:pt x="815110" y="838071"/>
                  <a:pt x="849768" y="820742"/>
                  <a:pt x="841104" y="788972"/>
                </a:cubicBezTo>
                <a:cubicBezTo>
                  <a:pt x="835327" y="757202"/>
                  <a:pt x="396329" y="690775"/>
                  <a:pt x="448316" y="659006"/>
                </a:cubicBezTo>
                <a:cubicBezTo>
                  <a:pt x="592723" y="575249"/>
                  <a:pt x="1020169" y="607019"/>
                  <a:pt x="910419" y="569473"/>
                </a:cubicBezTo>
                <a:cubicBezTo>
                  <a:pt x="742907" y="511710"/>
                  <a:pt x="716913" y="500157"/>
                  <a:pt x="604275" y="514598"/>
                </a:cubicBezTo>
                <a:cubicBezTo>
                  <a:pt x="506079" y="529039"/>
                  <a:pt x="113290" y="349974"/>
                  <a:pt x="15093" y="352862"/>
                </a:cubicBezTo>
                <a:cubicBezTo>
                  <a:pt x="-71551" y="352862"/>
                  <a:pt x="234593" y="211343"/>
                  <a:pt x="430987" y="136251"/>
                </a:cubicBezTo>
                <a:cubicBezTo>
                  <a:pt x="571784" y="82098"/>
                  <a:pt x="732076" y="70184"/>
                  <a:pt x="874092" y="17656"/>
                </a:cubicBezTo>
                <a:close/>
              </a:path>
            </a:pathLst>
          </a:custGeom>
          <a:solidFill>
            <a:srgbClr val="45B0A4">
              <a:alpha val="15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767F38-7DBB-3E25-094D-BF3ED4CF7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483" y="2215503"/>
            <a:ext cx="4482111" cy="3527214"/>
          </a:xfrm>
        </p:spPr>
        <p:txBody>
          <a:bodyPr anchor="t">
            <a:normAutofit/>
          </a:bodyPr>
          <a:lstStyle/>
          <a:p>
            <a:r>
              <a:rPr lang="en-US" b="1" dirty="0"/>
              <a:t>Pre-requisites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870C9-7759-A42A-E13D-808EB91C9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7" y="2215503"/>
            <a:ext cx="5257804" cy="39291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Some experience working with Python</a:t>
            </a:r>
            <a:endParaRPr lang="en-US" sz="2000"/>
          </a:p>
          <a:p>
            <a:r>
              <a:rPr lang="en-US" sz="2000">
                <a:ea typeface="+mn-lt"/>
                <a:cs typeface="+mn-lt"/>
              </a:rPr>
              <a:t>Basic idea about nodes, clients, and servers. And the fact that there may be </a:t>
            </a:r>
            <a:r>
              <a:rPr lang="en-US" sz="2000" b="1">
                <a:ea typeface="+mn-lt"/>
                <a:cs typeface="+mn-lt"/>
              </a:rPr>
              <a:t>several server applications and several client applications on a node.</a:t>
            </a:r>
            <a:endParaRPr lang="en-US" sz="2000"/>
          </a:p>
          <a:p>
            <a:r>
              <a:rPr lang="en-US" sz="2000">
                <a:ea typeface="+mn-lt"/>
                <a:cs typeface="+mn-lt"/>
              </a:rPr>
              <a:t>Some idea about MAC addresses and IP addresses, mainly the fact how your computer has a globally unique MAC address but it’s IP address is dependent on the network it is connected to, currently.</a:t>
            </a:r>
            <a:endParaRPr lang="en-US" sz="20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6BFDF0B-6325-416D-926F-7141006D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93668" y="5127460"/>
            <a:ext cx="6498333" cy="1730540"/>
          </a:xfrm>
          <a:custGeom>
            <a:avLst/>
            <a:gdLst>
              <a:gd name="connsiteX0" fmla="*/ 2987112 w 6498333"/>
              <a:gd name="connsiteY0" fmla="*/ 1730384 h 1730540"/>
              <a:gd name="connsiteX1" fmla="*/ 3113423 w 6498333"/>
              <a:gd name="connsiteY1" fmla="*/ 1728494 h 1730540"/>
              <a:gd name="connsiteX2" fmla="*/ 6436159 w 6498333"/>
              <a:gd name="connsiteY2" fmla="*/ 1396018 h 1730540"/>
              <a:gd name="connsiteX3" fmla="*/ 6498333 w 6498333"/>
              <a:gd name="connsiteY3" fmla="*/ 1381988 h 1730540"/>
              <a:gd name="connsiteX4" fmla="*/ 6498333 w 6498333"/>
              <a:gd name="connsiteY4" fmla="*/ 0 h 1730540"/>
              <a:gd name="connsiteX5" fmla="*/ 723703 w 6498333"/>
              <a:gd name="connsiteY5" fmla="*/ 0 h 1730540"/>
              <a:gd name="connsiteX6" fmla="*/ 629735 w 6498333"/>
              <a:gd name="connsiteY6" fmla="*/ 31770 h 1730540"/>
              <a:gd name="connsiteX7" fmla="*/ 127078 w 6498333"/>
              <a:gd name="connsiteY7" fmla="*/ 173371 h 1730540"/>
              <a:gd name="connsiteX8" fmla="*/ 0 w 6498333"/>
              <a:gd name="connsiteY8" fmla="*/ 235577 h 1730540"/>
              <a:gd name="connsiteX9" fmla="*/ 967530 w 6498333"/>
              <a:gd name="connsiteY9" fmla="*/ 225208 h 1730540"/>
              <a:gd name="connsiteX10" fmla="*/ 620954 w 6498333"/>
              <a:gd name="connsiteY10" fmla="*/ 408367 h 1730540"/>
              <a:gd name="connsiteX11" fmla="*/ 542972 w 6498333"/>
              <a:gd name="connsiteY11" fmla="*/ 463661 h 1730540"/>
              <a:gd name="connsiteX12" fmla="*/ 635392 w 6498333"/>
              <a:gd name="connsiteY12" fmla="*/ 515499 h 1730540"/>
              <a:gd name="connsiteX13" fmla="*/ 843339 w 6498333"/>
              <a:gd name="connsiteY13" fmla="*/ 532778 h 1730540"/>
              <a:gd name="connsiteX14" fmla="*/ 297479 w 6498333"/>
              <a:gd name="connsiteY14" fmla="*/ 584615 h 1730540"/>
              <a:gd name="connsiteX15" fmla="*/ 358130 w 6498333"/>
              <a:gd name="connsiteY15" fmla="*/ 688289 h 1730540"/>
              <a:gd name="connsiteX16" fmla="*/ 326361 w 6498333"/>
              <a:gd name="connsiteY16" fmla="*/ 809243 h 1730540"/>
              <a:gd name="connsiteX17" fmla="*/ 649833 w 6498333"/>
              <a:gd name="connsiteY17" fmla="*/ 854169 h 1730540"/>
              <a:gd name="connsiteX18" fmla="*/ 1111937 w 6498333"/>
              <a:gd name="connsiteY18" fmla="*/ 992402 h 1730540"/>
              <a:gd name="connsiteX19" fmla="*/ 1559599 w 6498333"/>
              <a:gd name="connsiteY19" fmla="*/ 1033872 h 1730540"/>
              <a:gd name="connsiteX20" fmla="*/ 1929284 w 6498333"/>
              <a:gd name="connsiteY20" fmla="*/ 1078798 h 1730540"/>
              <a:gd name="connsiteX21" fmla="*/ 1608698 w 6498333"/>
              <a:gd name="connsiteY21" fmla="*/ 1154826 h 1730540"/>
              <a:gd name="connsiteX22" fmla="*/ 2183442 w 6498333"/>
              <a:gd name="connsiteY22" fmla="*/ 1227398 h 1730540"/>
              <a:gd name="connsiteX23" fmla="*/ 2267197 w 6498333"/>
              <a:gd name="connsiteY23" fmla="*/ 1217031 h 1730540"/>
              <a:gd name="connsiteX24" fmla="*/ 3148082 w 6498333"/>
              <a:gd name="connsiteY24" fmla="*/ 1123724 h 1730540"/>
              <a:gd name="connsiteX25" fmla="*/ 3330034 w 6498333"/>
              <a:gd name="connsiteY25" fmla="*/ 1154826 h 1730540"/>
              <a:gd name="connsiteX26" fmla="*/ 3145192 w 6498333"/>
              <a:gd name="connsiteY26" fmla="*/ 1230854 h 1730540"/>
              <a:gd name="connsiteX27" fmla="*/ 2504025 w 6498333"/>
              <a:gd name="connsiteY27" fmla="*/ 1376000 h 1730540"/>
              <a:gd name="connsiteX28" fmla="*/ 2954575 w 6498333"/>
              <a:gd name="connsiteY28" fmla="*/ 1348352 h 1730540"/>
              <a:gd name="connsiteX29" fmla="*/ 2492471 w 6498333"/>
              <a:gd name="connsiteY29" fmla="*/ 1524600 h 1730540"/>
              <a:gd name="connsiteX30" fmla="*/ 2342289 w 6498333"/>
              <a:gd name="connsiteY30" fmla="*/ 1579893 h 1730540"/>
              <a:gd name="connsiteX31" fmla="*/ 2489584 w 6498333"/>
              <a:gd name="connsiteY31" fmla="*/ 1693935 h 1730540"/>
              <a:gd name="connsiteX32" fmla="*/ 2987112 w 6498333"/>
              <a:gd name="connsiteY32" fmla="*/ 1730384 h 173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498333" h="1730540">
                <a:moveTo>
                  <a:pt x="2987112" y="1730384"/>
                </a:moveTo>
                <a:cubicBezTo>
                  <a:pt x="3042664" y="1730870"/>
                  <a:pt x="3088152" y="1730222"/>
                  <a:pt x="3113423" y="1728494"/>
                </a:cubicBezTo>
                <a:cubicBezTo>
                  <a:pt x="3293752" y="1716831"/>
                  <a:pt x="4808270" y="1725943"/>
                  <a:pt x="6436159" y="1396018"/>
                </a:cubicBezTo>
                <a:lnTo>
                  <a:pt x="6498333" y="1381988"/>
                </a:lnTo>
                <a:lnTo>
                  <a:pt x="6498333" y="0"/>
                </a:lnTo>
                <a:lnTo>
                  <a:pt x="723703" y="0"/>
                </a:lnTo>
                <a:lnTo>
                  <a:pt x="629735" y="31770"/>
                </a:lnTo>
                <a:cubicBezTo>
                  <a:pt x="421263" y="101447"/>
                  <a:pt x="228886" y="161708"/>
                  <a:pt x="127078" y="173371"/>
                </a:cubicBezTo>
                <a:cubicBezTo>
                  <a:pt x="86644" y="176827"/>
                  <a:pt x="25993" y="163004"/>
                  <a:pt x="0" y="235577"/>
                </a:cubicBezTo>
                <a:cubicBezTo>
                  <a:pt x="306144" y="346163"/>
                  <a:pt x="641170" y="183739"/>
                  <a:pt x="967530" y="225208"/>
                </a:cubicBezTo>
                <a:cubicBezTo>
                  <a:pt x="866445" y="353075"/>
                  <a:pt x="745142" y="384177"/>
                  <a:pt x="620954" y="408367"/>
                </a:cubicBezTo>
                <a:cubicBezTo>
                  <a:pt x="589182" y="415279"/>
                  <a:pt x="542972" y="422191"/>
                  <a:pt x="542972" y="463661"/>
                </a:cubicBezTo>
                <a:cubicBezTo>
                  <a:pt x="542972" y="515499"/>
                  <a:pt x="594959" y="505130"/>
                  <a:pt x="635392" y="515499"/>
                </a:cubicBezTo>
                <a:cubicBezTo>
                  <a:pt x="693155" y="529321"/>
                  <a:pt x="762471" y="470573"/>
                  <a:pt x="843339" y="532778"/>
                </a:cubicBezTo>
                <a:cubicBezTo>
                  <a:pt x="646945" y="574247"/>
                  <a:pt x="476544" y="588071"/>
                  <a:pt x="297479" y="584615"/>
                </a:cubicBezTo>
                <a:cubicBezTo>
                  <a:pt x="323472" y="629541"/>
                  <a:pt x="378348" y="639908"/>
                  <a:pt x="358130" y="688289"/>
                </a:cubicBezTo>
                <a:cubicBezTo>
                  <a:pt x="343689" y="726304"/>
                  <a:pt x="283038" y="760862"/>
                  <a:pt x="326361" y="809243"/>
                </a:cubicBezTo>
                <a:cubicBezTo>
                  <a:pt x="427447" y="843802"/>
                  <a:pt x="554524" y="788508"/>
                  <a:pt x="649833" y="854169"/>
                </a:cubicBezTo>
                <a:cubicBezTo>
                  <a:pt x="782688" y="947476"/>
                  <a:pt x="961753" y="940565"/>
                  <a:pt x="1111937" y="992402"/>
                </a:cubicBezTo>
                <a:cubicBezTo>
                  <a:pt x="1161035" y="1009682"/>
                  <a:pt x="1472955" y="1023504"/>
                  <a:pt x="1559599" y="1033872"/>
                </a:cubicBezTo>
                <a:cubicBezTo>
                  <a:pt x="1678015" y="1047696"/>
                  <a:pt x="1805093" y="1023504"/>
                  <a:pt x="1929284" y="1078798"/>
                </a:cubicBezTo>
                <a:cubicBezTo>
                  <a:pt x="1828198" y="1130635"/>
                  <a:pt x="1727113" y="1075343"/>
                  <a:pt x="1608698" y="1154826"/>
                </a:cubicBezTo>
                <a:cubicBezTo>
                  <a:pt x="1825309" y="1175561"/>
                  <a:pt x="2015928" y="1158282"/>
                  <a:pt x="2183442" y="1227398"/>
                </a:cubicBezTo>
                <a:cubicBezTo>
                  <a:pt x="2203658" y="1237767"/>
                  <a:pt x="2238314" y="1220487"/>
                  <a:pt x="2267197" y="1217031"/>
                </a:cubicBezTo>
                <a:cubicBezTo>
                  <a:pt x="2561787" y="1179017"/>
                  <a:pt x="2853490" y="1134091"/>
                  <a:pt x="3148082" y="1123724"/>
                </a:cubicBezTo>
                <a:cubicBezTo>
                  <a:pt x="3214508" y="1120268"/>
                  <a:pt x="3327146" y="1092621"/>
                  <a:pt x="3330034" y="1154826"/>
                </a:cubicBezTo>
                <a:cubicBezTo>
                  <a:pt x="3330034" y="1251589"/>
                  <a:pt x="3214508" y="1220487"/>
                  <a:pt x="3145192" y="1230854"/>
                </a:cubicBezTo>
                <a:cubicBezTo>
                  <a:pt x="2931471" y="1268869"/>
                  <a:pt x="2711970" y="1282691"/>
                  <a:pt x="2504025" y="1376000"/>
                </a:cubicBezTo>
                <a:cubicBezTo>
                  <a:pt x="2654207" y="1365632"/>
                  <a:pt x="2804392" y="1358720"/>
                  <a:pt x="2954575" y="1348352"/>
                </a:cubicBezTo>
                <a:cubicBezTo>
                  <a:pt x="2787063" y="1386367"/>
                  <a:pt x="2654207" y="1476218"/>
                  <a:pt x="2492471" y="1524600"/>
                </a:cubicBezTo>
                <a:cubicBezTo>
                  <a:pt x="2408715" y="1548791"/>
                  <a:pt x="2342289" y="1579893"/>
                  <a:pt x="2342289" y="1579893"/>
                </a:cubicBezTo>
                <a:cubicBezTo>
                  <a:pt x="2342289" y="1579893"/>
                  <a:pt x="2356730" y="1655921"/>
                  <a:pt x="2489584" y="1693935"/>
                </a:cubicBezTo>
                <a:cubicBezTo>
                  <a:pt x="2563232" y="1717262"/>
                  <a:pt x="2820457" y="1728925"/>
                  <a:pt x="2987112" y="1730384"/>
                </a:cubicBezTo>
                <a:close/>
              </a:path>
            </a:pathLst>
          </a:custGeom>
          <a:solidFill>
            <a:srgbClr val="45B0A4">
              <a:alpha val="1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407288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C53A2-7DF7-1211-FF85-CE20B9A0D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en-US" sz="3100" b="1" dirty="0"/>
              <a:t>Creating a simple server-client application using Sockets</a:t>
            </a:r>
            <a:endParaRPr lang="en-US" sz="31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F36E2AE-66E7-1073-20DB-754072D59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33297"/>
            <a:ext cx="3816096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>
                <a:ea typeface="+mn-lt"/>
                <a:cs typeface="+mn-lt"/>
              </a:rPr>
              <a:t>import socket</a:t>
            </a:r>
            <a:endParaRPr lang="en-US" sz="1600"/>
          </a:p>
          <a:p>
            <a:pPr marL="0" indent="0">
              <a:lnSpc>
                <a:spcPct val="90000"/>
              </a:lnSpc>
              <a:buNone/>
            </a:pPr>
            <a:r>
              <a:rPr lang="en-US" sz="1600">
                <a:ea typeface="+mn-lt"/>
                <a:cs typeface="+mn-lt"/>
              </a:rPr>
              <a:t>connection = socket.socket(socket.AF_INET, socket.SOCK_STREAM)</a:t>
            </a:r>
            <a:endParaRPr lang="en-US" sz="1600"/>
          </a:p>
          <a:p>
            <a:pPr marL="0" indent="0">
              <a:lnSpc>
                <a:spcPct val="90000"/>
              </a:lnSpc>
              <a:buNone/>
            </a:pPr>
            <a:r>
              <a:rPr lang="en-US" sz="1600">
                <a:ea typeface="+mn-lt"/>
                <a:cs typeface="+mn-lt"/>
              </a:rPr>
              <a:t>connection.bind((socket.gethostname(), 8000))</a:t>
            </a:r>
            <a:endParaRPr lang="en-US" sz="1600"/>
          </a:p>
          <a:p>
            <a:pPr marL="0" indent="0">
              <a:lnSpc>
                <a:spcPct val="90000"/>
              </a:lnSpc>
              <a:buNone/>
            </a:pPr>
            <a:r>
              <a:rPr lang="en-US" sz="1600">
                <a:ea typeface="+mn-lt"/>
                <a:cs typeface="+mn-lt"/>
              </a:rPr>
              <a:t>   connection.listen(5)</a:t>
            </a:r>
            <a:endParaRPr lang="en-US" sz="1600"/>
          </a:p>
          <a:p>
            <a:pPr marL="0" indent="0">
              <a:lnSpc>
                <a:spcPct val="90000"/>
              </a:lnSpc>
              <a:buNone/>
            </a:pPr>
            <a:r>
              <a:rPr lang="en-US" sz="1600">
                <a:ea typeface="+mn-lt"/>
                <a:cs typeface="+mn-lt"/>
              </a:rPr>
              <a:t>while True:</a:t>
            </a:r>
            <a:endParaRPr lang="en-US" sz="1600"/>
          </a:p>
          <a:p>
            <a:pPr marL="0" indent="0">
              <a:lnSpc>
                <a:spcPct val="90000"/>
              </a:lnSpc>
              <a:buNone/>
            </a:pPr>
            <a:r>
              <a:rPr lang="en-US" sz="1600">
                <a:ea typeface="+mn-lt"/>
                <a:cs typeface="+mn-lt"/>
              </a:rPr>
              <a:t>connectedsocket, address = connection.accept()</a:t>
            </a:r>
            <a:endParaRPr lang="en-US" sz="1600"/>
          </a:p>
          <a:p>
            <a:pPr marL="0" indent="0">
              <a:lnSpc>
                <a:spcPct val="90000"/>
              </a:lnSpc>
              <a:buNone/>
            </a:pPr>
            <a:r>
              <a:rPr lang="en-US" sz="1600">
                <a:ea typeface="+mn-lt"/>
                <a:cs typeface="+mn-lt"/>
              </a:rPr>
              <a:t>print("Connection from {address} established".format(address = address))</a:t>
            </a:r>
            <a:endParaRPr lang="en-US" sz="1600"/>
          </a:p>
          <a:p>
            <a:pPr marL="0" indent="0">
              <a:lnSpc>
                <a:spcPct val="90000"/>
              </a:lnSpc>
              <a:buNone/>
            </a:pPr>
            <a:endParaRPr lang="en-US" sz="1600"/>
          </a:p>
        </p:txBody>
      </p:sp>
      <p:pic>
        <p:nvPicPr>
          <p:cNvPr id="14" name="Picture 14" descr="Man Connection Utp Cables on Switch Hub Inside Room · Free Stock Photo">
            <a:extLst>
              <a:ext uri="{FF2B5EF4-FFF2-40B4-BE49-F238E27FC236}">
                <a16:creationId xmlns:a16="http://schemas.microsoft.com/office/drawing/2014/main" id="{7D841A46-3305-96A0-8FED-0F9C6728FA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48" r="16321" b="-1"/>
          <a:stretch/>
        </p:blipFill>
        <p:spPr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31252863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B69E2E-9018-79C7-5AFA-1D0AF5B64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en-US" dirty="0"/>
              <a:t>Creating a 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5FB38-36E5-5B25-83BF-087A3565A4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33297"/>
            <a:ext cx="3816096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>
                <a:ea typeface="+mn-lt"/>
                <a:cs typeface="+mn-lt"/>
              </a:rPr>
              <a:t>import socket</a:t>
            </a:r>
            <a:endParaRPr lang="en-US" sz="2000"/>
          </a:p>
          <a:p>
            <a:pPr marL="0" indent="0">
              <a:buNone/>
            </a:pPr>
            <a:r>
              <a:rPr lang="en-US" sz="2000">
                <a:ea typeface="+mn-lt"/>
                <a:cs typeface="+mn-lt"/>
              </a:rPr>
              <a:t>connection = socket.socket(socket.AF_INET, socket.SOCK_STREAM)</a:t>
            </a:r>
            <a:endParaRPr lang="en-US" sz="2000"/>
          </a:p>
          <a:p>
            <a:pPr marL="0" indent="0">
              <a:buNone/>
            </a:pPr>
            <a:r>
              <a:rPr lang="en-US" sz="2000">
                <a:ea typeface="+mn-lt"/>
                <a:cs typeface="+mn-lt"/>
              </a:rPr>
              <a:t>connection.connect((socket.gethostname(), 8000))</a:t>
            </a:r>
            <a:endParaRPr lang="en-US" sz="2000"/>
          </a:p>
          <a:p>
            <a:pPr marL="0" indent="0">
              <a:buNone/>
            </a:pPr>
            <a:r>
              <a:rPr lang="en-US" sz="2000">
                <a:ea typeface="+mn-lt"/>
                <a:cs typeface="+mn-lt"/>
              </a:rPr>
              <a:t>while True:</a:t>
            </a:r>
            <a:endParaRPr lang="en-US" sz="2000"/>
          </a:p>
          <a:p>
            <a:pPr marL="0" indent="0">
              <a:buNone/>
            </a:pPr>
            <a:r>
              <a:rPr lang="en-US" sz="2000">
                <a:ea typeface="+mn-lt"/>
                <a:cs typeface="+mn-lt"/>
              </a:rPr>
              <a:t>message = connection.recv(1024)</a:t>
            </a:r>
            <a:endParaRPr lang="en-US" sz="2000"/>
          </a:p>
          <a:p>
            <a:endParaRPr lang="en-US" sz="2000"/>
          </a:p>
        </p:txBody>
      </p:sp>
      <p:pic>
        <p:nvPicPr>
          <p:cNvPr id="5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BC775347-EA56-FDBD-63DC-45C92012ED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8993" r="15553"/>
          <a:stretch/>
        </p:blipFill>
        <p:spPr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EEF931-6F68-B964-0025-C8B435A07B9F}"/>
              </a:ext>
            </a:extLst>
          </p:cNvPr>
          <p:cNvSpPr txBox="1"/>
          <p:nvPr/>
        </p:nvSpPr>
        <p:spPr>
          <a:xfrm>
            <a:off x="9631684" y="6657945"/>
            <a:ext cx="2560316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41991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C5663A-0CE3-4AEE-B47E-FB68D9EB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55726-D934-F750-97B0-2227AF812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807305"/>
          </a:xfrm>
        </p:spPr>
        <p:txBody>
          <a:bodyPr>
            <a:normAutofit/>
          </a:bodyPr>
          <a:lstStyle/>
          <a:p>
            <a:r>
              <a:rPr lang="en-US" b="1" dirty="0"/>
              <a:t>Sending and receiving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243EE-DC7F-127E-301D-8029CD9F2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33297"/>
            <a:ext cx="3816096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400">
                <a:ea typeface="+mn-lt"/>
                <a:cs typeface="+mn-lt"/>
              </a:rPr>
              <a:t>import socket</a:t>
            </a:r>
            <a:endParaRPr lang="en-US" sz="1400"/>
          </a:p>
          <a:p>
            <a:pPr marL="0" indent="0">
              <a:lnSpc>
                <a:spcPct val="90000"/>
              </a:lnSpc>
              <a:buNone/>
            </a:pPr>
            <a:r>
              <a:rPr lang="en-US" sz="1400">
                <a:ea typeface="+mn-lt"/>
                <a:cs typeface="+mn-lt"/>
              </a:rPr>
              <a:t>connection = socket.socket(socket.AF_INET, socket.SOCK_STREAM)</a:t>
            </a:r>
            <a:endParaRPr lang="en-US" sz="1400"/>
          </a:p>
          <a:p>
            <a:pPr marL="0" indent="0">
              <a:lnSpc>
                <a:spcPct val="90000"/>
              </a:lnSpc>
              <a:buNone/>
            </a:pPr>
            <a:r>
              <a:rPr lang="en-US" sz="1400">
                <a:ea typeface="+mn-lt"/>
                <a:cs typeface="+mn-lt"/>
              </a:rPr>
              <a:t>connection.bind((socket.gethostname(), 8000))</a:t>
            </a:r>
            <a:endParaRPr lang="en-US" sz="1400"/>
          </a:p>
          <a:p>
            <a:pPr marL="0" indent="0">
              <a:lnSpc>
                <a:spcPct val="90000"/>
              </a:lnSpc>
              <a:buNone/>
            </a:pPr>
            <a:r>
              <a:rPr lang="en-US" sz="1400">
                <a:ea typeface="+mn-lt"/>
                <a:cs typeface="+mn-lt"/>
              </a:rPr>
              <a:t>connection.listen(5)</a:t>
            </a:r>
            <a:endParaRPr lang="en-US" sz="1400"/>
          </a:p>
          <a:p>
            <a:pPr marL="0" indent="0">
              <a:lnSpc>
                <a:spcPct val="90000"/>
              </a:lnSpc>
              <a:buNone/>
            </a:pPr>
            <a:r>
              <a:rPr lang="en-US" sz="1400">
                <a:ea typeface="+mn-lt"/>
                <a:cs typeface="+mn-lt"/>
              </a:rPr>
              <a:t>while True:</a:t>
            </a:r>
            <a:endParaRPr lang="en-US" sz="1400"/>
          </a:p>
          <a:p>
            <a:pPr marL="0" indent="0">
              <a:lnSpc>
                <a:spcPct val="90000"/>
              </a:lnSpc>
              <a:buNone/>
            </a:pPr>
            <a:r>
              <a:rPr lang="en-US" sz="1400">
                <a:ea typeface="+mn-lt"/>
                <a:cs typeface="+mn-lt"/>
              </a:rPr>
              <a:t>connectedsocket, address = connection.accept()</a:t>
            </a:r>
            <a:endParaRPr lang="en-US" sz="1400"/>
          </a:p>
          <a:p>
            <a:pPr marL="0" indent="0">
              <a:lnSpc>
                <a:spcPct val="90000"/>
              </a:lnSpc>
              <a:buNone/>
            </a:pPr>
            <a:r>
              <a:rPr lang="en-US" sz="1400">
                <a:ea typeface="+mn-lt"/>
                <a:cs typeface="+mn-lt"/>
              </a:rPr>
              <a:t>print("Connection from {address} established".format(address = address))</a:t>
            </a:r>
            <a:endParaRPr lang="en-US" sz="1400"/>
          </a:p>
          <a:p>
            <a:pPr marL="0" indent="0">
              <a:lnSpc>
                <a:spcPct val="90000"/>
              </a:lnSpc>
              <a:buNone/>
            </a:pPr>
            <a:r>
              <a:rPr lang="en-US" sz="1400">
                <a:ea typeface="+mn-lt"/>
                <a:cs typeface="+mn-lt"/>
              </a:rPr>
              <a:t>connectedsocket.send(bytes("First message", "utf-8"))</a:t>
            </a:r>
            <a:endParaRPr lang="en-US" sz="1400"/>
          </a:p>
          <a:p>
            <a:pPr marL="0" indent="0">
              <a:lnSpc>
                <a:spcPct val="90000"/>
              </a:lnSpc>
              <a:buNone/>
            </a:pPr>
            <a:endParaRPr lang="en-US" sz="1400"/>
          </a:p>
        </p:txBody>
      </p:sp>
      <p:pic>
        <p:nvPicPr>
          <p:cNvPr id="5" name="Picture 4" descr="Yellow and orange electric plug">
            <a:extLst>
              <a:ext uri="{FF2B5EF4-FFF2-40B4-BE49-F238E27FC236}">
                <a16:creationId xmlns:a16="http://schemas.microsoft.com/office/drawing/2014/main" id="{57705CCA-E2C0-1C8D-A780-00DA345D6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02" r="21074" b="-3"/>
          <a:stretch/>
        </p:blipFill>
        <p:spPr>
          <a:xfrm>
            <a:off x="4726728" y="10"/>
            <a:ext cx="7472381" cy="6857990"/>
          </a:xfrm>
          <a:custGeom>
            <a:avLst/>
            <a:gdLst/>
            <a:ahLst/>
            <a:cxnLst/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54950174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5CCAE-B45F-F63A-C92F-3DF31519B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Building a simple router application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BF9B8-D9E5-1077-6690-4E708211ED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Client 1</a:t>
            </a:r>
          </a:p>
        </p:txBody>
      </p:sp>
      <p:pic>
        <p:nvPicPr>
          <p:cNvPr id="7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752820CA-7217-F75B-FA10-2F0DEA6EC12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3270123"/>
            <a:ext cx="4937760" cy="277749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009011-8A10-45F9-5C30-3604673C9D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Client 2</a:t>
            </a:r>
          </a:p>
        </p:txBody>
      </p:sp>
      <p:pic>
        <p:nvPicPr>
          <p:cNvPr id="8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B3EF66F5-39DD-CF3F-F6DC-FB47336D5F9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19088" y="3270123"/>
            <a:ext cx="4937760" cy="2777490"/>
          </a:xfrm>
        </p:spPr>
      </p:pic>
    </p:spTree>
    <p:extLst>
      <p:ext uri="{BB962C8B-B14F-4D97-AF65-F5344CB8AC3E}">
        <p14:creationId xmlns:p14="http://schemas.microsoft.com/office/powerpoint/2010/main" val="120747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700DF-EE03-F16E-B027-6352B485F2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913" y="630555"/>
            <a:ext cx="11188541" cy="891445"/>
          </a:xfrm>
        </p:spPr>
        <p:txBody>
          <a:bodyPr/>
          <a:lstStyle/>
          <a:p>
            <a:r>
              <a:rPr lang="en-US" dirty="0"/>
              <a:t>Client 3</a:t>
            </a:r>
          </a:p>
        </p:txBody>
      </p:sp>
      <p:pic>
        <p:nvPicPr>
          <p:cNvPr id="7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1F150AE7-D931-C808-F955-4F4139B00B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209007" y="626935"/>
            <a:ext cx="9724072" cy="5456396"/>
          </a:xfrm>
        </p:spPr>
      </p:pic>
    </p:spTree>
    <p:extLst>
      <p:ext uri="{BB962C8B-B14F-4D97-AF65-F5344CB8AC3E}">
        <p14:creationId xmlns:p14="http://schemas.microsoft.com/office/powerpoint/2010/main" val="291888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D51E8-87F2-15FF-FA70-BF6759ED4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788E77-892F-8050-799B-39C486531E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Server</a:t>
            </a:r>
          </a:p>
        </p:txBody>
      </p:sp>
      <p:pic>
        <p:nvPicPr>
          <p:cNvPr id="7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34BA7E2-6AFF-D4CF-C19C-BA80FD6331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3270123"/>
            <a:ext cx="4937760" cy="277749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6089A3-520B-CD15-3FAE-747ECCF1F3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Router</a:t>
            </a:r>
          </a:p>
        </p:txBody>
      </p:sp>
      <p:pic>
        <p:nvPicPr>
          <p:cNvPr id="8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F73B35B6-A41E-5E06-6C81-72C2380983B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19088" y="3270123"/>
            <a:ext cx="4937760" cy="2777490"/>
          </a:xfrm>
        </p:spPr>
      </p:pic>
    </p:spTree>
    <p:extLst>
      <p:ext uri="{BB962C8B-B14F-4D97-AF65-F5344CB8AC3E}">
        <p14:creationId xmlns:p14="http://schemas.microsoft.com/office/powerpoint/2010/main" val="387403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13B31"/>
      </a:dk2>
      <a:lt2>
        <a:srgbClr val="E8E2E3"/>
      </a:lt2>
      <a:accent1>
        <a:srgbClr val="45B0A4"/>
      </a:accent1>
      <a:accent2>
        <a:srgbClr val="3BB173"/>
      </a:accent2>
      <a:accent3>
        <a:srgbClr val="47B54D"/>
      </a:accent3>
      <a:accent4>
        <a:srgbClr val="66B13B"/>
      </a:accent4>
      <a:accent5>
        <a:srgbClr val="93AA43"/>
      </a:accent5>
      <a:accent6>
        <a:srgbClr val="B19A3B"/>
      </a:accent6>
      <a:hlink>
        <a:srgbClr val="678B2E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22</TotalTime>
  <Words>356</Words>
  <Application>Microsoft Office PowerPoint</Application>
  <PresentationFormat>Widescreen</PresentationFormat>
  <Paragraphs>42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BrushVTI</vt:lpstr>
      <vt:lpstr>SIMPLE ROUTER</vt:lpstr>
      <vt:lpstr>Introduction</vt:lpstr>
      <vt:lpstr>Pre-requisites</vt:lpstr>
      <vt:lpstr>Creating a simple server-client application using Sockets</vt:lpstr>
      <vt:lpstr>Creating a client</vt:lpstr>
      <vt:lpstr>Sending and receiving data</vt:lpstr>
      <vt:lpstr>Building a simple router application</vt:lpstr>
      <vt:lpstr>PowerPoint Presentation</vt:lpstr>
      <vt:lpstr>Testing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Aditi Sharma</cp:lastModifiedBy>
  <cp:revision>97</cp:revision>
  <dcterms:created xsi:type="dcterms:W3CDTF">2022-09-01T04:18:08Z</dcterms:created>
  <dcterms:modified xsi:type="dcterms:W3CDTF">2023-02-21T20:27:03Z</dcterms:modified>
</cp:coreProperties>
</file>

<file path=docProps/thumbnail.jpeg>
</file>